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2091987-3410-482A-A0E5-77C5F4ADAAF5}">
  <a:tblStyle styleId="{72091987-3410-482A-A0E5-77C5F4ADAAF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ttapa.github.io/ESP8266/Chap04%20-%20Microcontroller.html" TargetMode="External"/><Relationship Id="rId4" Type="http://schemas.openxmlformats.org/officeDocument/2006/relationships/hyperlink" Target="https://tttapa.github.io/ESP8266/Chap04%20-%20Microcontroller.html" TargetMode="External"/><Relationship Id="rId5" Type="http://schemas.openxmlformats.org/officeDocument/2006/relationships/hyperlink" Target="https://tttapa.github.io/ESP8266/Chap04%20-%20Microcontroller.html" TargetMode="External"/><Relationship Id="rId6" Type="http://schemas.openxmlformats.org/officeDocument/2006/relationships/hyperlink" Target="https://witestlab.poly.edu/blog/802-11-wireless-lan-2/" TargetMode="External"/><Relationship Id="rId7" Type="http://schemas.openxmlformats.org/officeDocument/2006/relationships/hyperlink" Target="https://witestlab.poly.edu/blog/802-11-wireless-lan-2/" TargetMode="External"/><Relationship Id="rId8" Type="http://schemas.openxmlformats.org/officeDocument/2006/relationships/hyperlink" Target="https://witestlab.poly.edu/blog/802-11-wireless-lan-2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008075" y="1333050"/>
            <a:ext cx="6087900" cy="21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Cloud Supported Smart Light IoT System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5" name="Shape 13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609600" y="609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8" name="Shape 138"/>
          <p:cNvGraphicFramePr/>
          <p:nvPr/>
        </p:nvGraphicFramePr>
        <p:xfrm>
          <a:off x="1957900" y="439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{72091987-3410-482A-A0E5-77C5F4ADAAF5}</a:tableStyleId>
              </a:tblPr>
              <a:tblGrid>
                <a:gridCol w="7186100"/>
              </a:tblGrid>
              <a:tr h="5619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solidFill>
                            <a:srgbClr val="FFFFFF"/>
                          </a:solidFill>
                        </a:rPr>
                        <a:t>Sai Lochan Reddy Reddipalli, Sasidhar Pasupuleti, Raghuram Kambhampati, Rohith Raj Reddy Alla Sai Poorna</a:t>
                      </a:r>
                      <a:endParaRPr i="1" sz="1100">
                        <a:solidFill>
                          <a:srgbClr val="FFFFFF"/>
                        </a:solidFill>
                      </a:endParaRPr>
                    </a:p>
                  </a:txBody>
                  <a:tcPr marT="118750" marB="118750" marR="118750" marL="118750"/>
                </a:tc>
              </a:tr>
            </a:tbl>
          </a:graphicData>
        </a:graphic>
      </p:graphicFrame>
      <p:sp>
        <p:nvSpPr>
          <p:cNvPr id="139" name="Shape 13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68800" y="4471975"/>
            <a:ext cx="1334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Dr. Kewei Sha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400" y="1010525"/>
            <a:ext cx="5685175" cy="38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1225625" y="1205500"/>
            <a:ext cx="7038900" cy="3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Arduino IDE as a code editor to program NodeMCU with C++ language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Wi-Fi based device with STA and AP mode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Predefined Libraries used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ESP8266WiFi.h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DNSServer.h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ESP8266WebServer.h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ESP8266HTTPClient.h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ArduinoJson.h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Libraries created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updateTime.h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requestCommand.h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scheduleCommand.h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getUserName.h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Setup( ) function configures the initial setup mode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Loop () function keeps requesting the commands from AWS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 routine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Device switches on with SoftAP mode and keeps running a webserver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Connects to previously connected WiFi  if available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Else waits to be connected to new Wi-Fi with help of Mobile app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Device needs to be registered to user with mobile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requestCommand( ) function keeps requesting for all the commands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scheduleCommand( ) function checks for any set timed command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updateTime( ) function updates and synchronizes the  device time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AWS accepts the requests from the device and serves the command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Commands are processed in First in First out mode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Scheduling commands are expired once executed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UI</a:t>
            </a:r>
            <a:endParaRPr/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297500" y="1061150"/>
            <a:ext cx="7038900" cy="3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Login View Controller 				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Register View Controller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175" y="1448150"/>
            <a:ext cx="2424776" cy="35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900" y="1448150"/>
            <a:ext cx="2372451" cy="357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UI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297500" y="989950"/>
            <a:ext cx="7038900" cy="3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Device View Controller					Add Device View Controller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73275"/>
            <a:ext cx="2317150" cy="36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300" y="1523075"/>
            <a:ext cx="1997924" cy="329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9725" y="1523050"/>
            <a:ext cx="1997924" cy="329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UI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97500" y="1000875"/>
            <a:ext cx="7846500" cy="3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Connect View Controller		Control View Controller	        Schedule View Controller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24489"/>
            <a:ext cx="2241400" cy="391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075" y="1307850"/>
            <a:ext cx="2297100" cy="391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6075" y="1307872"/>
            <a:ext cx="2297100" cy="39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1297500" y="371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50" y="1674400"/>
            <a:ext cx="7490126" cy="318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4284063" y="1125950"/>
            <a:ext cx="171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Page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sp>
        <p:nvSpPr>
          <p:cNvPr id="258" name="Shape 258"/>
          <p:cNvSpPr txBox="1"/>
          <p:nvPr/>
        </p:nvSpPr>
        <p:spPr>
          <a:xfrm>
            <a:off x="4284063" y="1125950"/>
            <a:ext cx="171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63" y="1684650"/>
            <a:ext cx="7490126" cy="31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4284063" y="1125950"/>
            <a:ext cx="171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Welcome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63" y="1684650"/>
            <a:ext cx="7490126" cy="31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275" y="1684650"/>
            <a:ext cx="7578599" cy="31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4284063" y="1125950"/>
            <a:ext cx="1714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Color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63" y="1684650"/>
            <a:ext cx="7490126" cy="31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275" y="1684650"/>
            <a:ext cx="7578599" cy="32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4002627" y="1125950"/>
            <a:ext cx="1995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Intensity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63" y="1684650"/>
            <a:ext cx="7490126" cy="31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275" y="1684650"/>
            <a:ext cx="7567326" cy="314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3839329" y="1125950"/>
            <a:ext cx="23115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Schedule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Page</a:t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988" y="1673375"/>
            <a:ext cx="7490126" cy="31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00" y="1673375"/>
            <a:ext cx="7578599" cy="318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graphicFrame>
        <p:nvGraphicFramePr>
          <p:cNvPr id="297" name="Shape 297"/>
          <p:cNvGraphicFramePr/>
          <p:nvPr/>
        </p:nvGraphicFramePr>
        <p:xfrm>
          <a:off x="530700" y="156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{72091987-3410-482A-A0E5-77C5F4ADAAF5}</a:tableStyleId>
              </a:tblPr>
              <a:tblGrid>
                <a:gridCol w="1638300"/>
                <a:gridCol w="1495425"/>
                <a:gridCol w="1009650"/>
                <a:gridCol w="1123950"/>
                <a:gridCol w="1771650"/>
                <a:gridCol w="1228725"/>
              </a:tblGrid>
              <a:tr h="56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Memory Usage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Delay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Storage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Security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Stability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 Application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15 MB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3 Sec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3 MB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QR Code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Good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NodeMCU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Nearly 4 KB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~ 5 ms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45 KB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Password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Excellent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AWS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&lt; 1 GB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~ 10 ms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25 GB     (Cloud)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Permission File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Excellent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4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</a:t>
                      </a:r>
                      <a:endParaRPr b="1"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………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~ 7 ms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………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Authentication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Good</a:t>
                      </a:r>
                      <a:endParaRPr sz="1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162050" y="965050"/>
            <a:ext cx="73098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Mobile app is created successfully with required functionality using Xcode, Arduino Workbench, MySQL DB and AWS Instance.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AWS as a cloud service offers immense functionality though it is complex to setup when compared to a traditional network. Support for NodeMCU is limited.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AWS could be further explored for device management and cloud security to work with a network of connected devices.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NodeMCU is the most economical way to implement AWS IoT applications. It offers both basic and advanced programmable hardware functionality. Support for multiple platforms makes it flexible as well.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MQTT is the primary protocol in play for communicating with AWS IoT server.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5180463" y="768325"/>
            <a:ext cx="21375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Extended Cloud Support						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50" y="2183800"/>
            <a:ext cx="2854150" cy="2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300" y="2368600"/>
            <a:ext cx="415250" cy="5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275" y="3925050"/>
            <a:ext cx="547225" cy="5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0175" y="1194925"/>
            <a:ext cx="5478100" cy="21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>
            <p:ph idx="1" type="body"/>
          </p:nvPr>
        </p:nvSpPr>
        <p:spPr>
          <a:xfrm>
            <a:off x="750263" y="1757200"/>
            <a:ext cx="21375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Added Functionality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							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297500" y="1098600"/>
            <a:ext cx="7038900" cy="3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Voice Command						      Machine Learning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600" y="1582725"/>
            <a:ext cx="2961524" cy="29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400" y="1517175"/>
            <a:ext cx="2659677" cy="29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1297500" y="1186100"/>
            <a:ext cx="7038900" cy="3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Bertino, E., Choo, K. R., Georgakopolous, D., &amp; Nepal, S. (2016). Internet of Things (IoT). </a:t>
            </a: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ACM Transactions on Internet Technology,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(4), 1-7. doi:10.1145/3013520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P., S., S., S., M., A., &amp; Ushaa, E. (2016). Realizing Internet of Things Using Arduino, ESP8266 and IIS Server and MySQL DB For Real-Time Monitoring and Controlling Multiple Fire Alarm Systems Over a Wireless TCP/IP Network. </a:t>
            </a: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I-manager’s Journal on Software Engineering,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(2), 13. doi:10.26634/jse.11.2.13444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P, P. (n.d.). Beginners guide to ESP8266, from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 </a:t>
            </a:r>
            <a:r>
              <a:rPr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https://tttapa.github.io/ESP8266/Chap04 - Microcontroller.html</a:t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5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the 802.11 Wireless LAN MAC frame format. (2017, April 26), from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 </a:t>
            </a:r>
            <a:r>
              <a:rPr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https://witestlab.poly.edu/blog/802-11-wireless-lan-2/</a:t>
            </a:r>
            <a:endParaRPr sz="12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  <a:hlinkClick r:id="rId8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Kodali, R. K., &amp; Soratkal, S. (2016). MQTT based home automation system using ESP8266. </a:t>
            </a: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 IEEE Region 10 Humanitarian Technology Conference (R10-HTC)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doi:10.1109/r10-htc.2016.7906845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800" y="361950"/>
            <a:ext cx="1813900" cy="21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366825" y="2283175"/>
            <a:ext cx="14287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163125" y="1424300"/>
            <a:ext cx="46713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develops a Mobile Application which enables cloud connection and control for a traditional Led Light.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this app the users can remotely configure the light by changing the schedule of operations, RGB patterns and the intensity.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achieved through a user-friendly Mobile and Web Interface 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allows new user and device registration through a QR code for a secure connection.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957950"/>
            <a:ext cx="7038900" cy="4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 Mobile Application with a seamless User Interface on the iOS Platform.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Wi-Fi as the communication protocol between the devices.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the Light with NodeMCU.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 secure connection by registering users and adding devices through QR code.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remote access for controlling the light through the internet.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database to collect session data and enable cloud connection.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light status, change RGB pattern, change intensity and set schedule for the light through a mobile and web interface.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058225"/>
            <a:ext cx="3928825" cy="15917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572000" y="2946500"/>
            <a:ext cx="39288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for Internet of things (IoT) is projected to hit $267 billion by 2020. Many traditional companies are trying to parlay IoT into connected services which can create tangible value and profit.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1088250" y="1307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“Executives rank the Internet of Things as their top technology priority, it’s becoming a competitive differentiator that will affect almost every industry.”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-Bruce Rogers, Chief Insights Officer at Forbes Media.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775" y="1158200"/>
            <a:ext cx="4952450" cy="33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Proposed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23900" y="1506400"/>
            <a:ext cx="56460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system consists of CMVision Light, NodeMCU , AWS and Mobile application.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light is connected to NodeMCU and controlled by it.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mobile application will initially connect with NodeMCU configured as a hotspot.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user configures NodeMCU to connect with home Wi-Fi using the mobile application.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application holds a variety of options and settings to control the light. The user can select an option and can interact with the light through a mobile or web interface.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commands from the mobile and web interfaces go through the AWS cloud database to reach the light.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525" y="656725"/>
            <a:ext cx="2211325" cy="38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 on AWS</a:t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7057425" y="1523300"/>
            <a:ext cx="1909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Device Registration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849" y="19955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36795" l="0" r="12056" t="-1907"/>
          <a:stretch/>
        </p:blipFill>
        <p:spPr>
          <a:xfrm>
            <a:off x="148500" y="1855775"/>
            <a:ext cx="3374425" cy="26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11935" l="6111" r="6076" t="13698"/>
          <a:stretch/>
        </p:blipFill>
        <p:spPr>
          <a:xfrm>
            <a:off x="3977600" y="2187313"/>
            <a:ext cx="2752576" cy="20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970425" y="1345713"/>
            <a:ext cx="1909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Device Registration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4530925" y="1715125"/>
            <a:ext cx="19095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Device Registration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